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59" r:id="rId4"/>
    <p:sldId id="288" r:id="rId5"/>
    <p:sldId id="292" r:id="rId6"/>
    <p:sldId id="293" r:id="rId7"/>
    <p:sldId id="274" r:id="rId8"/>
    <p:sldId id="275" r:id="rId9"/>
    <p:sldId id="277" r:id="rId10"/>
    <p:sldId id="279" r:id="rId11"/>
    <p:sldId id="282" r:id="rId12"/>
    <p:sldId id="297" r:id="rId13"/>
    <p:sldId id="287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00" autoAdjust="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517DF-4646-4952-8EED-7DF6633ACB64}" type="datetimeFigureOut">
              <a:rPr lang="th-TH" smtClean="0"/>
              <a:pPr/>
              <a:t>09/02/56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B78FE-EFC9-4E31-A597-0BE9ECA0372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58908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8E19F-9054-451D-87DB-F3D5D42F5439}" type="datetimeFigureOut">
              <a:rPr lang="th-TH" smtClean="0"/>
              <a:pPr/>
              <a:t>09/02/56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8629D-23DA-4AAF-A442-4A7D6EB5798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3455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BB6DFB9-261E-46A1-8824-ED21468353A9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BEC4B-5FD4-43AC-80DB-BDDB56E11250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A29B-CA2F-42BB-853D-E41D91CBD62A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0FFC-BB64-43C2-BB11-ECF1358263FF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E0D4-ABE4-41A1-8463-E0A7158BC84C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F3EC1-4BB8-4337-839E-04A6CF17A44C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A10FC5-85CA-42AA-ACAC-3B0D0CC7B849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10059EE-8268-46AA-A21F-E7415D17C788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F2F3-F7A9-4E64-BA5C-21481A72B489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EC51-ED90-441C-95DB-32288EB9525A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A517-73A6-47AB-B4EC-3EC5814F7DF4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AD3FC07-00F8-401B-A819-E8103DC1944D}" type="datetime1">
              <a:rPr lang="th-TH" smtClean="0"/>
              <a:pPr/>
              <a:t>09/02/56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A20DF8F-BC5C-4C0C-B5D5-7D81D47650C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Cordia New" pitchFamily="34" charset="-34"/>
                <a:cs typeface="Cordia New" pitchFamily="34" charset="-34"/>
              </a:rPr>
              <a:t/>
            </a:r>
            <a:br>
              <a:rPr lang="en-US" dirty="0" smtClean="0">
                <a:latin typeface="Cordia New" pitchFamily="34" charset="-34"/>
                <a:cs typeface="Cordia New" pitchFamily="34" charset="-34"/>
              </a:rPr>
            </a:b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การวิเคราะห์จุดคุ้มทุน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3636" y="6072206"/>
            <a:ext cx="2828916" cy="457756"/>
          </a:xfrm>
        </p:spPr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อาจารย์กมลวรรณ ศิริจันทร์ชื่น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382000" cy="571504"/>
          </a:xfrm>
        </p:spPr>
        <p:txBody>
          <a:bodyPr>
            <a:normAutofit/>
          </a:bodyPr>
          <a:lstStyle/>
          <a:p>
            <a:pPr algn="ctr"/>
            <a:r>
              <a:rPr lang="th-TH" sz="2800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ตัวอย่างการวิเคราะห์เป้าหมายของกำไรที่ต้องการ โดยคำนึงผลกระทบทางด้านภาษี</a:t>
            </a:r>
            <a:endParaRPr lang="th-TH" sz="2800" dirty="0">
              <a:solidFill>
                <a:srgbClr val="00B0F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330552" y="1643050"/>
            <a:ext cx="4041648" cy="1059120"/>
          </a:xfrm>
        </p:spPr>
        <p:txBody>
          <a:bodyPr/>
          <a:lstStyle/>
          <a:p>
            <a:pPr algn="ctr"/>
            <a:r>
              <a:rPr lang="th-TH" dirty="0" smtClean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กรณีกำหนดกำไรเป็นจำนวนเงินที่แน่นอน</a:t>
            </a:r>
          </a:p>
          <a:p>
            <a:pPr algn="ctr"/>
            <a:r>
              <a:rPr lang="th-TH" dirty="0" smtClean="0">
                <a:solidFill>
                  <a:schemeClr val="accent1"/>
                </a:solidFill>
                <a:latin typeface="Cordia New" pitchFamily="34" charset="-34"/>
                <a:cs typeface="Cordia New" pitchFamily="34" charset="-34"/>
              </a:rPr>
              <a:t>ต้องการกำไรสุทธิหลังภาษี </a:t>
            </a:r>
            <a:r>
              <a:rPr lang="en-US" dirty="0" smtClean="0">
                <a:solidFill>
                  <a:schemeClr val="accent1"/>
                </a:solidFill>
                <a:latin typeface="Cordia New" pitchFamily="34" charset="-34"/>
                <a:cs typeface="Cordia New" pitchFamily="34" charset="-34"/>
              </a:rPr>
              <a:t>28,000 </a:t>
            </a:r>
            <a:r>
              <a:rPr lang="th-TH" dirty="0" smtClean="0">
                <a:solidFill>
                  <a:schemeClr val="accent1"/>
                </a:solidFill>
                <a:latin typeface="Cordia New" pitchFamily="34" charset="-34"/>
                <a:cs typeface="Cordia New" pitchFamily="34" charset="-34"/>
              </a:rPr>
              <a:t>บาท </a:t>
            </a:r>
          </a:p>
          <a:p>
            <a:pPr algn="ctr"/>
            <a:r>
              <a:rPr lang="th-TH" dirty="0" smtClean="0">
                <a:solidFill>
                  <a:schemeClr val="accent1"/>
                </a:solidFill>
                <a:latin typeface="Cordia New" pitchFamily="34" charset="-34"/>
                <a:cs typeface="Cordia New" pitchFamily="34" charset="-34"/>
              </a:rPr>
              <a:t>อัตราภาษีเงินได้ </a:t>
            </a:r>
            <a:r>
              <a:rPr lang="en-US" dirty="0" smtClean="0">
                <a:solidFill>
                  <a:schemeClr val="accent1"/>
                </a:solidFill>
                <a:latin typeface="Cordia New" pitchFamily="34" charset="-34"/>
                <a:cs typeface="Cordia New" pitchFamily="34" charset="-34"/>
              </a:rPr>
              <a:t>30%</a:t>
            </a:r>
            <a:endParaRPr lang="th-TH" dirty="0">
              <a:solidFill>
                <a:schemeClr val="accent1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330552" y="2708519"/>
            <a:ext cx="4041648" cy="3886200"/>
          </a:xfrm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>
              <a:buNone/>
              <a:tabLst>
                <a:tab pos="1262063" algn="l"/>
              </a:tabLst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  <a:tabLst>
                <a:tab pos="1262063" algn="l"/>
              </a:tabLst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 X	= </a:t>
            </a:r>
            <a:r>
              <a:rPr lang="en-US" u="sng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 FC +	</a:t>
            </a:r>
          </a:p>
          <a:p>
            <a:pPr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            (P – V)</a:t>
            </a:r>
          </a:p>
          <a:p>
            <a:pPr>
              <a:buNone/>
              <a:tabLst>
                <a:tab pos="1262063" algn="l"/>
              </a:tabLst>
            </a:pPr>
            <a:endParaRPr lang="en-US" b="1" dirty="0" smtClean="0">
              <a:solidFill>
                <a:srgbClr val="00B05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1262063" algn="l"/>
                <a:tab pos="3048000" algn="r"/>
              </a:tabLst>
            </a:pPr>
            <a:endParaRPr lang="en-US" b="1" dirty="0" smtClean="0">
              <a:solidFill>
                <a:srgbClr val="00B05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1262063" algn="l"/>
                <a:tab pos="3048000" algn="r"/>
              </a:tabLst>
            </a:pPr>
            <a:r>
              <a:rPr lang="en-US" b="1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=  </a:t>
            </a:r>
            <a:r>
              <a:rPr lang="en-US" b="1" u="sng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70,000 + 	 </a:t>
            </a:r>
          </a:p>
          <a:p>
            <a:pPr>
              <a:buNone/>
              <a:tabLst>
                <a:tab pos="1262063" algn="l"/>
              </a:tabLst>
            </a:pPr>
            <a:r>
              <a:rPr lang="en-US" b="1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         (250 – 150)</a:t>
            </a:r>
          </a:p>
          <a:p>
            <a:pPr>
              <a:buNone/>
              <a:tabLst>
                <a:tab pos="1262063" algn="l"/>
                <a:tab pos="3048000" algn="r"/>
              </a:tabLst>
            </a:pPr>
            <a:r>
              <a:rPr lang="en-US" b="1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=  </a:t>
            </a:r>
            <a:r>
              <a:rPr lang="en-US" b="1" u="sng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70,000 + 40,000 </a:t>
            </a:r>
          </a:p>
          <a:p>
            <a:pPr>
              <a:buNone/>
              <a:tabLst>
                <a:tab pos="1262063" algn="l"/>
              </a:tabLst>
            </a:pPr>
            <a:r>
              <a:rPr lang="en-US" b="1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            100</a:t>
            </a:r>
            <a:endParaRPr lang="th-TH" b="1" dirty="0" smtClean="0"/>
          </a:p>
          <a:p>
            <a:pPr>
              <a:buNone/>
              <a:tabLst>
                <a:tab pos="1262063" algn="l"/>
                <a:tab pos="3048000" algn="r"/>
              </a:tabLst>
            </a:pPr>
            <a:r>
              <a:rPr lang="en-US" b="1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= 1,100 </a:t>
            </a:r>
            <a:r>
              <a:rPr lang="th-TH" b="1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หน่วย</a:t>
            </a:r>
            <a:endParaRPr lang="th-TH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8596" y="1142984"/>
            <a:ext cx="8382000" cy="571504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ขายสินค้าราคาหน่วยละ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250 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บาท</a:t>
            </a:r>
            <a:r>
              <a:rPr kumimoji="0" lang="th-TH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 ต้นทุนผันแปรหน่วยละ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150 </a:t>
            </a:r>
            <a:r>
              <a:rPr kumimoji="0" lang="th-TH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บาท ต้นทุนคงที่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70,000 </a:t>
            </a:r>
            <a:r>
              <a:rPr kumimoji="0" lang="th-TH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บาท</a:t>
            </a:r>
            <a:endParaRPr kumimoji="0" lang="th-TH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rdia New" pitchFamily="34" charset="-34"/>
              <a:ea typeface="+mj-ea"/>
              <a:cs typeface="Cordia New" pitchFamily="34" charset="-3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306974" y="3000372"/>
            <a:ext cx="785818" cy="642942"/>
            <a:chOff x="9072594" y="2571744"/>
            <a:chExt cx="1071570" cy="928694"/>
          </a:xfrm>
        </p:grpSpPr>
        <p:sp>
          <p:nvSpPr>
            <p:cNvPr id="10" name="Double Bracket 9"/>
            <p:cNvSpPr/>
            <p:nvPr/>
          </p:nvSpPr>
          <p:spPr>
            <a:xfrm>
              <a:off x="9072594" y="2571744"/>
              <a:ext cx="1071570" cy="928694"/>
            </a:xfrm>
            <a:prstGeom prst="bracketPair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B050"/>
                  </a:solidFill>
                  <a:latin typeface="Cordia New" pitchFamily="34" charset="-34"/>
                  <a:cs typeface="Cordia New" pitchFamily="34" charset="-34"/>
                </a:rPr>
                <a:t> NI</a:t>
              </a:r>
              <a:r>
                <a:rPr lang="en-US" sz="2400" u="sng" dirty="0" smtClean="0">
                  <a:solidFill>
                    <a:srgbClr val="00B050"/>
                  </a:solidFill>
                  <a:latin typeface="Cordia New" pitchFamily="34" charset="-34"/>
                  <a:cs typeface="Cordia New" pitchFamily="34" charset="-34"/>
                </a:rPr>
                <a:t>    </a:t>
              </a:r>
            </a:p>
            <a:p>
              <a:pPr algn="ctr"/>
              <a:r>
                <a:rPr lang="en-US" sz="2400" dirty="0" smtClean="0">
                  <a:solidFill>
                    <a:srgbClr val="00B050"/>
                  </a:solidFill>
                  <a:latin typeface="Cordia New" pitchFamily="34" charset="-34"/>
                  <a:cs typeface="Cordia New" pitchFamily="34" charset="-34"/>
                </a:rPr>
                <a:t>1 - T</a:t>
              </a:r>
              <a:endParaRPr lang="th-TH" sz="2400" dirty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9269378" y="3000372"/>
              <a:ext cx="64294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ouble Bracket 20"/>
          <p:cNvSpPr/>
          <p:nvPr/>
        </p:nvSpPr>
        <p:spPr>
          <a:xfrm>
            <a:off x="4664164" y="4357694"/>
            <a:ext cx="857256" cy="642942"/>
          </a:xfrm>
          <a:prstGeom prst="bracketPair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u="sng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 28,000    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1 – 0.30</a:t>
            </a:r>
            <a:endParaRPr lang="th-TH" sz="2000" dirty="0">
              <a:solidFill>
                <a:srgbClr val="00B05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10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>
            <a:normAutofit/>
          </a:bodyPr>
          <a:lstStyle/>
          <a:p>
            <a:r>
              <a:rPr lang="th-TH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th-TH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วิเคราะห์ส่วนผสมการขายและจุดคุ้มทุน</a:t>
            </a:r>
            <a:endParaRPr lang="th-TH" dirty="0">
              <a:solidFill>
                <a:srgbClr val="00B0F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40786"/>
            <a:ext cx="8229600" cy="4860048"/>
          </a:xfrm>
        </p:spPr>
        <p:txBody>
          <a:bodyPr>
            <a:normAutofit/>
          </a:bodyPr>
          <a:lstStyle/>
          <a:p>
            <a:pPr marL="109728" indent="0">
              <a:buNone/>
              <a:tabLst>
                <a:tab pos="2684463" algn="l"/>
                <a:tab pos="4659313" algn="ctr"/>
                <a:tab pos="6545263" algn="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1. หาสัดส่วนการขายสินค้าแต่ละชนิด</a:t>
            </a:r>
          </a:p>
          <a:p>
            <a:pPr marL="109728" indent="0">
              <a:buNone/>
              <a:tabLst>
                <a:tab pos="2684463" algn="l"/>
                <a:tab pos="4659313" algn="ctr"/>
                <a:tab pos="6545263" algn="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2. หากำไรส่วนเกินต่อส่วนผสมการขาย  </a:t>
            </a: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684463" algn="l"/>
                <a:tab pos="4659313" algn="ctr"/>
                <a:tab pos="6545263" algn="r"/>
              </a:tabLst>
            </a:pPr>
            <a:r>
              <a:rPr lang="th-TH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	กำไร</a:t>
            </a:r>
            <a:r>
              <a:rPr lang="th-TH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ส่วนเกิน </a:t>
            </a:r>
            <a:r>
              <a:rPr lang="en-US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 x</a:t>
            </a:r>
            <a:r>
              <a:rPr lang="th-TH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 สัดส่วนการขาย</a:t>
            </a:r>
          </a:p>
          <a:p>
            <a:pPr marL="109728" indent="0">
              <a:buNone/>
              <a:tabLst>
                <a:tab pos="2684463" algn="l"/>
                <a:tab pos="4659313" algn="ctr"/>
                <a:tab pos="6545263" algn="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3. หา</a:t>
            </a:r>
            <a:r>
              <a:rPr lang="th-TH" dirty="0">
                <a:latin typeface="Cordia New" pitchFamily="34" charset="-34"/>
                <a:cs typeface="Cordia New" pitchFamily="34" charset="-34"/>
              </a:rPr>
              <a:t>จุดคุ้มทุนของส่วนผสมการ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ขาย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684463" algn="l"/>
                <a:tab pos="6545263" algn="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ปริมาณ ณ </a:t>
            </a:r>
            <a:r>
              <a:rPr lang="th-TH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จุดคุ้มทุน </a:t>
            </a:r>
            <a:r>
              <a:rPr lang="th-TH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=</a:t>
            </a:r>
            <a:r>
              <a:rPr lang="th-TH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u="sng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                ต้นทุนคงที่รวม </a:t>
            </a:r>
            <a:r>
              <a:rPr lang="en-US" u="sng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	</a:t>
            </a:r>
            <a:endParaRPr lang="th-TH" u="sng" dirty="0">
              <a:solidFill>
                <a:srgbClr val="00B0F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684463" algn="l"/>
                <a:tab pos="4746625" algn="ctr"/>
                <a:tab pos="6459538" algn="r"/>
              </a:tabLst>
            </a:pPr>
            <a:r>
              <a:rPr lang="th-TH" dirty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			กำไรส่วนเกินต่อส่วนผสมการขาย</a:t>
            </a:r>
            <a:endParaRPr lang="en-US" dirty="0">
              <a:solidFill>
                <a:srgbClr val="00B0F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684463" algn="l"/>
                <a:tab pos="4659313" algn="ctr"/>
                <a:tab pos="6545263" algn="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4. หาจำนวนสินค้าแต่ละชนิดที่ต้องการขายตามสัดส่วนการขาย</a:t>
            </a:r>
          </a:p>
          <a:p>
            <a:pPr>
              <a:buNone/>
              <a:tabLst>
                <a:tab pos="2684463" algn="l"/>
                <a:tab pos="4659313" algn="ctr"/>
                <a:tab pos="6545263" algn="r"/>
              </a:tabLst>
            </a:pPr>
            <a:r>
              <a:rPr lang="th-TH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ปริมาณ ณ จุดคุ้มทุน</a:t>
            </a:r>
            <a:r>
              <a:rPr lang="en-US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 x </a:t>
            </a:r>
            <a:r>
              <a:rPr lang="th-TH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สัดส่วนการขาย</a:t>
            </a:r>
            <a:endParaRPr lang="th-TH" dirty="0" smtClean="0">
              <a:solidFill>
                <a:srgbClr val="00B0F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684463" algn="l"/>
                <a:tab pos="4659313" algn="ctr"/>
                <a:tab pos="6545263" algn="r"/>
              </a:tabLst>
            </a:pPr>
            <a:r>
              <a:rPr lang="th-TH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  <a:p>
            <a:pPr>
              <a:buNone/>
            </a:pP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11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marL="624078" indent="-514350"/>
            <a:r>
              <a:rPr lang="th-TH" dirty="0" smtClean="0">
                <a:solidFill>
                  <a:schemeClr val="accent3"/>
                </a:solidFill>
                <a:latin typeface="Cordia New" pitchFamily="34" charset="-34"/>
                <a:cs typeface="Cordia New" pitchFamily="34" charset="-34"/>
              </a:rPr>
              <a:t>นโยบายราคา</a:t>
            </a:r>
            <a:endParaRPr lang="th-TH" dirty="0" smtClean="0">
              <a:solidFill>
                <a:schemeClr val="accent3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92168"/>
            <a:ext cx="8229600" cy="1322452"/>
          </a:xfrm>
        </p:spPr>
        <p:txBody>
          <a:bodyPr>
            <a:normAutofit lnSpcReduction="10000"/>
          </a:bodyPr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ปัจจุบันราคาขาย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250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บาทต่อหน่วย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กำไรส่วนเกิน 100 บาท ขายสินค้าได้ 800 หน่วย มีน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โยบายลดราคาลง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30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บาทต่อหน่วย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ซึ่ง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จะทำให้ปริมาณขายสินค้าเพิ่มขึ้น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50%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ควรดำเนินการตามนโยบายหรือไม่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796503"/>
            <a:ext cx="8001056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6183313" algn="r"/>
                <a:tab pos="6459538" algn="l"/>
              </a:tabLst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กำไรส่วนเกินเดิม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	100	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บาทต่อหน่วย </a:t>
            </a:r>
          </a:p>
          <a:p>
            <a:pPr>
              <a:tabLst>
                <a:tab pos="6183313" algn="r"/>
                <a:tab pos="6459538" algn="l"/>
              </a:tabLst>
            </a:pPr>
            <a:r>
              <a:rPr lang="th-TH" sz="2400" b="1" u="sng" dirty="0" smtClean="0">
                <a:latin typeface="Cordia New" pitchFamily="34" charset="-34"/>
                <a:cs typeface="Cordia New" pitchFamily="34" charset="-34"/>
              </a:rPr>
              <a:t>หัก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 ราคาขายลดลง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sz="2400" u="sng" dirty="0" smtClean="0">
                <a:latin typeface="Cordia New" pitchFamily="34" charset="-34"/>
                <a:cs typeface="Cordia New" pitchFamily="34" charset="-34"/>
              </a:rPr>
              <a:t>  30 </a:t>
            </a:r>
            <a:r>
              <a:rPr lang="th-TH" sz="2400" u="sng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บาทต่อหน่วย</a:t>
            </a:r>
          </a:p>
          <a:p>
            <a:pPr>
              <a:tabLst>
                <a:tab pos="6183313" algn="r"/>
                <a:tab pos="6459538" algn="l"/>
              </a:tabLst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กำไรส่วนเกินใหม่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sz="2400" u="dbl" dirty="0" smtClean="0">
                <a:latin typeface="Cordia New" pitchFamily="34" charset="-34"/>
                <a:cs typeface="Cordia New" pitchFamily="34" charset="-34"/>
              </a:rPr>
              <a:t>  70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บาทต่อหน่วย </a:t>
            </a:r>
          </a:p>
          <a:p>
            <a:pPr>
              <a:tabLst>
                <a:tab pos="6183313" algn="r"/>
                <a:tab pos="6459538" algn="l"/>
              </a:tabLst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ยอดขายเพิ่มขึ้น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(800+(800x50%))    1,200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หน่วย</a:t>
            </a:r>
          </a:p>
          <a:p>
            <a:pPr>
              <a:tabLst>
                <a:tab pos="6183313" algn="r"/>
                <a:tab pos="6459538" algn="l"/>
              </a:tabLst>
            </a:pPr>
            <a:endParaRPr lang="th-TH" sz="2400" b="1" dirty="0" smtClean="0">
              <a:solidFill>
                <a:schemeClr val="accent3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tabLst>
                <a:tab pos="6183313" algn="r"/>
                <a:tab pos="6459538" algn="l"/>
              </a:tabLst>
            </a:pPr>
            <a:r>
              <a:rPr lang="th-TH" sz="2400" b="1" dirty="0" smtClean="0">
                <a:solidFill>
                  <a:schemeClr val="accent3"/>
                </a:solidFill>
                <a:latin typeface="Cordia New" pitchFamily="34" charset="-34"/>
                <a:cs typeface="Cordia New" pitchFamily="34" charset="-34"/>
              </a:rPr>
              <a:t>ดังนั้น</a:t>
            </a:r>
            <a:endParaRPr lang="th-TH" sz="2400" b="1" dirty="0" smtClean="0">
              <a:solidFill>
                <a:schemeClr val="accent3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tabLst>
                <a:tab pos="6183313" algn="r"/>
                <a:tab pos="6459538" algn="l"/>
              </a:tabLst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กำไรส่วนเกินใหม่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(1,200x70)	 84,000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บาท</a:t>
            </a:r>
          </a:p>
          <a:p>
            <a:pPr>
              <a:tabLst>
                <a:tab pos="6183313" algn="r"/>
                <a:tab pos="6459538" algn="l"/>
              </a:tabLst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กำไรส่วนเกินเดิม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(800x100)	 </a:t>
            </a:r>
            <a:r>
              <a:rPr lang="en-US" sz="2400" u="sng" dirty="0" smtClean="0">
                <a:latin typeface="Cordia New" pitchFamily="34" charset="-34"/>
                <a:cs typeface="Cordia New" pitchFamily="34" charset="-34"/>
              </a:rPr>
              <a:t>80,000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บาท</a:t>
            </a:r>
          </a:p>
          <a:p>
            <a:pPr>
              <a:tabLst>
                <a:tab pos="6183313" algn="r"/>
                <a:tab pos="6459538" algn="l"/>
              </a:tabLst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กำไรส่วนเกินที่เพิ่มขึ้น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sz="2400" b="1" u="sng" dirty="0" smtClean="0">
                <a:latin typeface="Cordia New" pitchFamily="34" charset="-34"/>
                <a:cs typeface="Cordia New" pitchFamily="34" charset="-34"/>
              </a:rPr>
              <a:t>  </a:t>
            </a:r>
            <a:r>
              <a:rPr lang="en-US" sz="2400" b="1" u="sng" dirty="0" smtClean="0">
                <a:latin typeface="Cordia New" pitchFamily="34" charset="-34"/>
                <a:cs typeface="Cordia New" pitchFamily="34" charset="-34"/>
              </a:rPr>
              <a:t>4,000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บาท</a:t>
            </a: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921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จบการนำเสนอ</a:t>
            </a:r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13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066800"/>
          </a:xfrm>
        </p:spPr>
        <p:txBody>
          <a:bodyPr>
            <a:normAutofit/>
          </a:bodyPr>
          <a:lstStyle/>
          <a:p>
            <a:r>
              <a:rPr lang="th-TH" sz="32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การวิเคราะห์จุดคุ้มทุน </a:t>
            </a:r>
            <a:r>
              <a:rPr lang="en-US" sz="32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(Break-even Point Analysis)</a:t>
            </a:r>
            <a:endParaRPr lang="th-TH" sz="3200" dirty="0">
              <a:solidFill>
                <a:srgbClr val="0070C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24"/>
            <a:ext cx="8229600" cy="4325112"/>
          </a:xfrm>
        </p:spPr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จุดคุ้มทุน เป็นจุดของการดำเนินงานที่รายได้เท่ากับค่าใช้จ่ายรวม(ต้นทุนผันแปร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+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ต้นทุนคงที่) หรือ กำไรส่วนเกินรวมเท่ากับค่าใช้จ่ายคงที่</a:t>
            </a:r>
          </a:p>
          <a:p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571604" y="2928918"/>
          <a:ext cx="5114932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364"/>
                <a:gridCol w="1125936"/>
                <a:gridCol w="1447632"/>
              </a:tblGrid>
              <a:tr h="975996">
                <a:tc gridSpan="3"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บริษัท ดีซี จำกัด</a:t>
                      </a:r>
                    </a:p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งบกำไรขาดทุน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(แสดงกำไรส่วนเกิน)</a:t>
                      </a:r>
                    </a:p>
                    <a:p>
                      <a:pPr algn="ctr"/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สำหรับปี สิ้นสุดวันที่ </a:t>
                      </a:r>
                      <a:r>
                        <a:rPr lang="en-US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31 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ธันวาคม </a:t>
                      </a:r>
                      <a:r>
                        <a:rPr lang="en-US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25x4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หน่วย </a:t>
                      </a:r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: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บาท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ยอดรวม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700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th-TH" sz="2000" baseline="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หน่วย</a:t>
                      </a:r>
                      <a:endParaRPr lang="th-TH" sz="2000" dirty="0" smtClean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ขาย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250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175,000</a:t>
                      </a:r>
                      <a:endParaRPr lang="th-TH" sz="200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u="sng" dirty="0" smtClean="0">
                          <a:latin typeface="Cordia New" pitchFamily="34" charset="-34"/>
                          <a:cs typeface="Cordia New" pitchFamily="34" charset="-34"/>
                        </a:rPr>
                        <a:t>หัก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 ต้นทุนผันแปร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150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105,000</a:t>
                      </a:r>
                      <a:endParaRPr lang="th-TH" sz="2000" u="sng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กำไรส่วนเกิน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100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70,000</a:t>
                      </a:r>
                      <a:endParaRPr lang="th-TH" sz="200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u="sng" dirty="0" smtClean="0">
                          <a:latin typeface="Cordia New" pitchFamily="34" charset="-34"/>
                          <a:cs typeface="Cordia New" pitchFamily="34" charset="-34"/>
                        </a:rPr>
                        <a:t>หัก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 ต้นทุนคงที่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70,000</a:t>
                      </a:r>
                      <a:endParaRPr lang="th-TH" sz="2000" u="sng" dirty="0" smtClean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กำไร(ขาดทุน)จากการดำเนินงาน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u="dbl" baseline="0" dirty="0" smtClean="0">
                          <a:solidFill>
                            <a:schemeClr val="tx1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        0</a:t>
                      </a:r>
                      <a:endParaRPr lang="th-TH" sz="2000" b="1" u="dbl" baseline="0" dirty="0">
                        <a:solidFill>
                          <a:schemeClr val="tx1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1" y="857232"/>
          <a:ext cx="8501123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9"/>
                <a:gridCol w="1071570"/>
                <a:gridCol w="1214446"/>
                <a:gridCol w="1285884"/>
                <a:gridCol w="1214446"/>
                <a:gridCol w="1143008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บริษัท ดีซี จำกัด</a:t>
                      </a:r>
                    </a:p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งบกำไรขาดทุน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(แสดงกำไรส่วนเกิน)</a:t>
                      </a:r>
                    </a:p>
                    <a:p>
                      <a:pPr algn="ctr"/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สำหรับปี สิ้นสุดวันที่ </a:t>
                      </a:r>
                      <a:r>
                        <a:rPr lang="en-US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31 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ธันวาคม </a:t>
                      </a:r>
                      <a:r>
                        <a:rPr lang="en-US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25x4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หน่วย </a:t>
                      </a:r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: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บาท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ยอดรวม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800</a:t>
                      </a:r>
                      <a:r>
                        <a:rPr lang="en-US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th-TH" sz="2000" baseline="0" dirty="0" smtClean="0">
                          <a:latin typeface="Cordia New" pitchFamily="34" charset="-34"/>
                          <a:cs typeface="Cordia New" pitchFamily="34" charset="-34"/>
                        </a:rPr>
                        <a:t>หน่วย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100</a:t>
                      </a:r>
                      <a:r>
                        <a:rPr lang="en-US" sz="2000" baseline="0" dirty="0" smtClean="0">
                          <a:solidFill>
                            <a:srgbClr val="0070C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th-TH" sz="2000" baseline="0" dirty="0" smtClean="0">
                          <a:solidFill>
                            <a:srgbClr val="0070C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หน่วย</a:t>
                      </a:r>
                      <a:endParaRPr lang="th-TH" sz="2000" dirty="0" smtClean="0">
                        <a:solidFill>
                          <a:srgbClr val="0070C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B05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700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th-TH" sz="2000" baseline="0" dirty="0" smtClean="0">
                          <a:solidFill>
                            <a:srgbClr val="00B05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หน่วย</a:t>
                      </a:r>
                      <a:endParaRPr lang="th-TH" sz="2000" dirty="0" smtClean="0">
                        <a:solidFill>
                          <a:srgbClr val="00B05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C00FF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701 </a:t>
                      </a:r>
                      <a:r>
                        <a:rPr lang="th-TH" sz="2000" dirty="0" smtClean="0">
                          <a:solidFill>
                            <a:srgbClr val="CC00FF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หน่วย</a:t>
                      </a:r>
                      <a:endParaRPr lang="th-TH" sz="2000" dirty="0">
                        <a:solidFill>
                          <a:srgbClr val="CC00FF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ขาย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250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200,000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25,000</a:t>
                      </a:r>
                      <a:endParaRPr lang="th-TH" sz="2000" dirty="0">
                        <a:solidFill>
                          <a:srgbClr val="0070C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B05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175,000</a:t>
                      </a:r>
                      <a:endParaRPr lang="th-TH" sz="2000" dirty="0">
                        <a:solidFill>
                          <a:srgbClr val="00B05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CC00FF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175,250</a:t>
                      </a:r>
                      <a:endParaRPr lang="th-TH" sz="2000" dirty="0">
                        <a:solidFill>
                          <a:srgbClr val="CC00FF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u="sng" dirty="0" smtClean="0">
                          <a:latin typeface="Cordia New" pitchFamily="34" charset="-34"/>
                          <a:cs typeface="Cordia New" pitchFamily="34" charset="-34"/>
                        </a:rPr>
                        <a:t>หัก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 ต้นทุนผันแปร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latin typeface="Cordia New" pitchFamily="34" charset="-34"/>
                          <a:cs typeface="Cordia New" pitchFamily="34" charset="-34"/>
                        </a:rPr>
                        <a:t>150</a:t>
                      </a:r>
                      <a:endParaRPr lang="th-TH" sz="2000" u="sng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>
                          <a:latin typeface="Cordia New" pitchFamily="34" charset="-34"/>
                          <a:cs typeface="Cordia New" pitchFamily="34" charset="-34"/>
                        </a:rPr>
                        <a:t>120,000</a:t>
                      </a:r>
                      <a:endParaRPr lang="th-TH" sz="2000" u="sng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>
                          <a:solidFill>
                            <a:srgbClr val="0070C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15,000</a:t>
                      </a:r>
                      <a:endParaRPr lang="th-TH" sz="2000" u="sng" dirty="0">
                        <a:solidFill>
                          <a:srgbClr val="0070C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>
                          <a:solidFill>
                            <a:srgbClr val="00B05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105,000</a:t>
                      </a:r>
                      <a:endParaRPr lang="th-TH" sz="2000" u="sng" dirty="0">
                        <a:solidFill>
                          <a:srgbClr val="00B05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>
                          <a:solidFill>
                            <a:srgbClr val="CC00FF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105,150</a:t>
                      </a:r>
                      <a:endParaRPr lang="th-TH" sz="2000" u="sng" dirty="0">
                        <a:solidFill>
                          <a:srgbClr val="CC00FF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กำไรส่วนเกิน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dbl" baseline="0" dirty="0" smtClean="0">
                          <a:latin typeface="Cordia New" pitchFamily="34" charset="-34"/>
                          <a:cs typeface="Cordia New" pitchFamily="34" charset="-34"/>
                        </a:rPr>
                        <a:t>100</a:t>
                      </a:r>
                      <a:endParaRPr lang="th-TH" sz="2000" u="dbl" baseline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ordia New" pitchFamily="34" charset="-34"/>
                          <a:cs typeface="Cordia New" pitchFamily="34" charset="-34"/>
                        </a:rPr>
                        <a:t>80,000</a:t>
                      </a:r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70C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10,000</a:t>
                      </a:r>
                      <a:endParaRPr lang="th-TH" sz="2000" dirty="0">
                        <a:solidFill>
                          <a:srgbClr val="0070C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B05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70,000</a:t>
                      </a:r>
                      <a:endParaRPr lang="th-TH" sz="2000" dirty="0">
                        <a:solidFill>
                          <a:srgbClr val="00B05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CC00FF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70,100</a:t>
                      </a:r>
                      <a:endParaRPr lang="th-TH" sz="2000" dirty="0">
                        <a:solidFill>
                          <a:srgbClr val="CC00FF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u="sng" dirty="0" smtClean="0">
                          <a:latin typeface="Cordia New" pitchFamily="34" charset="-34"/>
                          <a:cs typeface="Cordia New" pitchFamily="34" charset="-34"/>
                        </a:rPr>
                        <a:t>หัก</a:t>
                      </a:r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 ต้นทุนคงที่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sng" dirty="0" smtClean="0">
                          <a:latin typeface="Cordia New" pitchFamily="34" charset="-34"/>
                          <a:cs typeface="Cordia New" pitchFamily="34" charset="-34"/>
                        </a:rPr>
                        <a:t>70,000</a:t>
                      </a:r>
                      <a:endParaRPr lang="th-TH" sz="2000" u="sng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dirty="0" smtClean="0">
                          <a:solidFill>
                            <a:srgbClr val="0070C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70,000</a:t>
                      </a:r>
                      <a:endParaRPr lang="th-TH" sz="2000" u="sng" dirty="0" smtClean="0">
                        <a:solidFill>
                          <a:srgbClr val="0070C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dirty="0" smtClean="0">
                          <a:solidFill>
                            <a:srgbClr val="00B05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70,000</a:t>
                      </a:r>
                      <a:endParaRPr lang="th-TH" sz="2000" u="sng" dirty="0" smtClean="0">
                        <a:solidFill>
                          <a:srgbClr val="00B05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dirty="0" smtClean="0">
                          <a:solidFill>
                            <a:srgbClr val="CC00FF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70,000</a:t>
                      </a:r>
                      <a:endParaRPr lang="th-TH" sz="2000" u="sng" dirty="0" smtClean="0">
                        <a:solidFill>
                          <a:srgbClr val="CC00FF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Cordia New" pitchFamily="34" charset="-34"/>
                          <a:cs typeface="Cordia New" pitchFamily="34" charset="-34"/>
                        </a:rPr>
                        <a:t>กำไร(ขาดทุน)จากการดำเนินงาน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00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dbl" baseline="0" dirty="0" smtClean="0">
                          <a:latin typeface="Cordia New" pitchFamily="34" charset="-34"/>
                          <a:cs typeface="Cordia New" pitchFamily="34" charset="-34"/>
                        </a:rPr>
                        <a:t>10,000</a:t>
                      </a:r>
                      <a:endParaRPr lang="th-TH" sz="2000" u="dbl" baseline="0" dirty="0"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dbl" baseline="0" dirty="0" smtClean="0">
                          <a:solidFill>
                            <a:srgbClr val="0070C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(60,000)</a:t>
                      </a:r>
                      <a:endParaRPr lang="th-TH" sz="2000" u="dbl" baseline="0" dirty="0">
                        <a:solidFill>
                          <a:srgbClr val="0070C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000" u="dbl" baseline="0" dirty="0" smtClean="0">
                          <a:solidFill>
                            <a:srgbClr val="00B05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          </a:t>
                      </a:r>
                      <a:r>
                        <a:rPr lang="en-US" sz="2000" u="dbl" baseline="0" dirty="0" smtClean="0">
                          <a:solidFill>
                            <a:srgbClr val="00B050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0</a:t>
                      </a:r>
                      <a:endParaRPr lang="th-TH" sz="2000" u="dbl" baseline="0" dirty="0">
                        <a:solidFill>
                          <a:srgbClr val="00B050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000" u="dbl" baseline="0" dirty="0" smtClean="0">
                          <a:solidFill>
                            <a:srgbClr val="CC00FF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      </a:t>
                      </a:r>
                      <a:r>
                        <a:rPr lang="en-US" sz="2000" u="dbl" baseline="0" dirty="0" smtClean="0">
                          <a:solidFill>
                            <a:srgbClr val="CC00FF"/>
                          </a:solidFill>
                          <a:latin typeface="Cordia New" pitchFamily="34" charset="-34"/>
                          <a:cs typeface="Cordia New" pitchFamily="34" charset="-34"/>
                        </a:rPr>
                        <a:t>100</a:t>
                      </a:r>
                      <a:endParaRPr lang="th-TH" sz="2000" u="dbl" baseline="0" dirty="0">
                        <a:solidFill>
                          <a:srgbClr val="CC00FF"/>
                        </a:solidFill>
                        <a:latin typeface="Cordia New" pitchFamily="34" charset="-34"/>
                        <a:cs typeface="Cordia New" pitchFamily="34" charset="-34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472" y="4786322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จุดคุ้มทุนคือการขายสินค้า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700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หน่วย หากขายได้มากกว่า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700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หน่วย บริษัทจึงจะมีผลกำไรจากการดำเนินงาน</a:t>
            </a: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ยอดขายปัจจุบัน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800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หน่วย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200,000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บาท แสดงว่าส่วนเกินที่ปลอดภัยคือ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100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หน่วย หรือ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25,000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บาท</a:t>
            </a: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 ถ้าขายสินค้าได้ 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1,000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หน่วย จะได้กำไรจากการดำเนินงานเท่าไหร่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การวิเคราะห์จุดคุ้มทุน </a:t>
            </a:r>
            <a:r>
              <a:rPr lang="en-US" sz="32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(Break-even Point Analysis)</a:t>
            </a:r>
            <a:endParaRPr lang="th-TH" sz="3200" dirty="0">
              <a:solidFill>
                <a:srgbClr val="0070C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94286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en-US" b="1" dirty="0" smtClean="0">
                <a:solidFill>
                  <a:schemeClr val="accent3"/>
                </a:solidFill>
                <a:latin typeface="Cordia New" pitchFamily="34" charset="-34"/>
                <a:cs typeface="Cordia New" pitchFamily="34" charset="-34"/>
              </a:rPr>
              <a:t>1</a:t>
            </a:r>
            <a:r>
              <a:rPr lang="en-US" b="1" dirty="0" smtClean="0">
                <a:solidFill>
                  <a:schemeClr val="accent3"/>
                </a:solidFill>
                <a:latin typeface="Cordia New" pitchFamily="34" charset="-34"/>
                <a:cs typeface="Cordia New" pitchFamily="34" charset="-34"/>
              </a:rPr>
              <a:t>. </a:t>
            </a:r>
            <a:r>
              <a:rPr lang="th-TH" b="1" dirty="0" smtClean="0">
                <a:solidFill>
                  <a:schemeClr val="accent3"/>
                </a:solidFill>
                <a:latin typeface="Cordia New" pitchFamily="34" charset="-34"/>
                <a:cs typeface="Cordia New" pitchFamily="34" charset="-34"/>
              </a:rPr>
              <a:t>การวิเคราะห์จุดคุ้มทุนจากแนวคิดกำไรส่วนเกิน</a:t>
            </a:r>
          </a:p>
          <a:p>
            <a:pPr marL="624078" indent="-514350">
              <a:buFontTx/>
              <a:buChar char="-"/>
            </a:pPr>
            <a:r>
              <a:rPr lang="th-TH" sz="2400" dirty="0">
                <a:latin typeface="Cordia New" pitchFamily="34" charset="-34"/>
                <a:cs typeface="Cordia New" pitchFamily="34" charset="-34"/>
              </a:rPr>
              <a:t>กำไรส่วนเกิน </a:t>
            </a:r>
            <a:r>
              <a:rPr lang="en-US" sz="2400" dirty="0">
                <a:latin typeface="Cordia New" pitchFamily="34" charset="-34"/>
                <a:cs typeface="Cordia New" pitchFamily="34" charset="-34"/>
              </a:rPr>
              <a:t>(Contribution Margin; CM) </a:t>
            </a:r>
            <a:r>
              <a:rPr lang="th-TH" sz="2400" dirty="0">
                <a:latin typeface="Cordia New" pitchFamily="34" charset="-34"/>
                <a:cs typeface="Cordia New" pitchFamily="34" charset="-34"/>
              </a:rPr>
              <a:t>คือ รายได้ที่ยังคงเหลือเมื่อนำรายได้ของยอดขายหักด้วยต้นทุนผันแปร</a:t>
            </a:r>
          </a:p>
          <a:p>
            <a:pPr marL="624078" indent="-514350">
              <a:buFontTx/>
              <a:buChar char="-"/>
            </a:pP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pPr marL="624078" indent="-514350">
              <a:buFontTx/>
              <a:buChar char="-"/>
            </a:pP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624078" indent="-514350">
              <a:buNone/>
            </a:pP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4</a:t>
            </a:fld>
            <a:endParaRPr lang="th-TH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1403648" y="3505568"/>
            <a:ext cx="5976664" cy="5715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rdia New" pitchFamily="34" charset="-34"/>
                <a:cs typeface="Cordia New" pitchFamily="34" charset="-34"/>
              </a:rPr>
              <a:t>กำไรส่วนเกิน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= </a:t>
            </a:r>
            <a:r>
              <a:rPr lang="th-TH" dirty="0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ขาย </a:t>
            </a:r>
            <a:r>
              <a:rPr lang="en-US" dirty="0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- </a:t>
            </a:r>
            <a:r>
              <a:rPr lang="th-TH" dirty="0" smtClean="0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ต้นทุนผันแปร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4365104"/>
            <a:ext cx="5976664" cy="954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หน่วยขาย ณ จุดคุ้มทุน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= </a:t>
            </a:r>
            <a:r>
              <a:rPr lang="th-TH" u="sng" dirty="0" smtClean="0">
                <a:latin typeface="Cordia New" pitchFamily="34" charset="-34"/>
                <a:cs typeface="Cordia New" pitchFamily="34" charset="-34"/>
              </a:rPr>
              <a:t>     ต้นทุนคงที่รวม	  </a:t>
            </a: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			         กำไรส่วนเกินต่อหน่วย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4259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1066800"/>
          </a:xfrm>
        </p:spPr>
        <p:txBody>
          <a:bodyPr>
            <a:normAutofit/>
          </a:bodyPr>
          <a:lstStyle/>
          <a:p>
            <a:r>
              <a:rPr lang="th-TH" dirty="0" smtClean="0">
                <a:solidFill>
                  <a:schemeClr val="accent3"/>
                </a:solidFill>
                <a:latin typeface="Cordia New" pitchFamily="34" charset="-34"/>
                <a:cs typeface="Cordia New" pitchFamily="34" charset="-34"/>
              </a:rPr>
              <a:t>ตัวอย่างการวิเคราะห์</a:t>
            </a:r>
            <a:r>
              <a:rPr lang="th-TH" dirty="0" smtClean="0">
                <a:solidFill>
                  <a:schemeClr val="accent3"/>
                </a:solidFill>
                <a:latin typeface="Cordia New" pitchFamily="34" charset="-34"/>
                <a:cs typeface="Cordia New" pitchFamily="34" charset="-34"/>
              </a:rPr>
              <a:t>จุดคุ้มทุน</a:t>
            </a:r>
            <a:endParaRPr lang="th-TH" dirty="0">
              <a:solidFill>
                <a:schemeClr val="accent3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5804" y="1928786"/>
            <a:ext cx="8229600" cy="92869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ถ้ากำไรส่วนเกิน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100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บาทต่อหน่วย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ต้นทุน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คงที่รวม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70,000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บาท </a:t>
            </a: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pPr marL="109728" lvl="0">
              <a:spcBef>
                <a:spcPts val="300"/>
              </a:spcBef>
              <a:buClr>
                <a:schemeClr val="accent3"/>
              </a:buClr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วิเคราะห์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จุดคุ้มทุนโดยใช้สูตรกำไรส่วนเกิน</a:t>
            </a:r>
            <a:endParaRPr kumimoji="0" lang="th-TH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3046381"/>
            <a:ext cx="6858048" cy="138499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960688" algn="r"/>
                <a:tab pos="3324225" algn="l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หน่วยขาย ณ จุดคุ้มทุน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	= </a:t>
            </a:r>
            <a:r>
              <a:rPr lang="th-TH" u="sng" dirty="0" smtClean="0">
                <a:latin typeface="Cordia New" pitchFamily="34" charset="-34"/>
                <a:cs typeface="Cordia New" pitchFamily="34" charset="-34"/>
              </a:rPr>
              <a:t>  </a:t>
            </a:r>
            <a:r>
              <a:rPr lang="en-US" u="sng" dirty="0" smtClean="0">
                <a:latin typeface="Cordia New" pitchFamily="34" charset="-34"/>
                <a:cs typeface="Cordia New" pitchFamily="34" charset="-34"/>
              </a:rPr>
              <a:t>70,000</a:t>
            </a:r>
            <a:r>
              <a:rPr lang="th-TH" u="sng" dirty="0" smtClean="0">
                <a:latin typeface="Cordia New" pitchFamily="34" charset="-34"/>
                <a:cs typeface="Cordia New" pitchFamily="34" charset="-34"/>
              </a:rPr>
              <a:t>	  </a:t>
            </a:r>
          </a:p>
          <a:p>
            <a:pPr>
              <a:tabLst>
                <a:tab pos="3324225" algn="l"/>
              </a:tabLst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       100</a:t>
            </a:r>
          </a:p>
          <a:p>
            <a:pPr>
              <a:tabLst>
                <a:tab pos="3324225" algn="l"/>
              </a:tabLst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=  700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หน่วย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24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0564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  <a:latin typeface="Cordia New" pitchFamily="34" charset="-34"/>
                <a:cs typeface="Cordia New" pitchFamily="34" charset="-34"/>
              </a:rPr>
              <a:t>2.</a:t>
            </a:r>
            <a:r>
              <a:rPr lang="th-TH" sz="3200" dirty="0" smtClean="0">
                <a:solidFill>
                  <a:schemeClr val="accent3"/>
                </a:solidFill>
                <a:latin typeface="Cordia New" pitchFamily="34" charset="-34"/>
                <a:cs typeface="Cordia New" pitchFamily="34" charset="-34"/>
              </a:rPr>
              <a:t>การวิเคราะห์จุดคุ้มทุนโดยวิธีแผนภาพ</a:t>
            </a:r>
            <a:endParaRPr lang="th-TH" sz="3200" dirty="0">
              <a:latin typeface="Cordia New" pitchFamily="34" charset="-34"/>
              <a:cs typeface="Cordia New" pitchFamily="34" charset="-34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500166" y="1781542"/>
            <a:ext cx="6215106" cy="4647854"/>
            <a:chOff x="1679676" y="2164625"/>
            <a:chExt cx="4701113" cy="3119337"/>
          </a:xfrm>
        </p:grpSpPr>
        <p:sp>
          <p:nvSpPr>
            <p:cNvPr id="6" name="TextBox 5"/>
            <p:cNvSpPr txBox="1"/>
            <p:nvPr/>
          </p:nvSpPr>
          <p:spPr>
            <a:xfrm>
              <a:off x="5678324" y="4993352"/>
              <a:ext cx="702465" cy="227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dirty="0" smtClean="0">
                  <a:latin typeface="Angsana New" pitchFamily="18" charset="-34"/>
                  <a:cs typeface="Angsana New" pitchFamily="18" charset="-34"/>
                </a:rPr>
                <a:t>จำนวนหน่วย</a:t>
              </a:r>
              <a:endParaRPr lang="th-TH" sz="1600" dirty="0">
                <a:latin typeface="Angsana New" pitchFamily="18" charset="-34"/>
                <a:cs typeface="Angsana New" pitchFamily="18" charset="-34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679676" y="2164625"/>
              <a:ext cx="3919193" cy="3119337"/>
              <a:chOff x="1679676" y="2164625"/>
              <a:chExt cx="3919193" cy="3119337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1427933" y="3772696"/>
                <a:ext cx="257176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>
              <a:xfrm>
                <a:off x="1679676" y="2164625"/>
                <a:ext cx="3919193" cy="3119337"/>
                <a:chOff x="1679676" y="2164625"/>
                <a:chExt cx="3919193" cy="3119337"/>
              </a:xfrm>
            </p:grpSpPr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2428065" y="3772696"/>
                  <a:ext cx="257176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5400000" flipH="1" flipV="1">
                  <a:off x="3428198" y="3772696"/>
                  <a:ext cx="257176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3929852" y="3772696"/>
                  <a:ext cx="257176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" name="TextBox 4"/>
                <p:cNvSpPr txBox="1"/>
                <p:nvPr/>
              </p:nvSpPr>
              <p:spPr>
                <a:xfrm>
                  <a:off x="1711240" y="2164625"/>
                  <a:ext cx="941080" cy="2272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h-TH" sz="1600" dirty="0" smtClean="0">
                      <a:latin typeface="Angsana New" pitchFamily="18" charset="-34"/>
                      <a:cs typeface="Angsana New" pitchFamily="18" charset="-34"/>
                    </a:rPr>
                    <a:t>จำนวนเงิน(บาท)</a:t>
                  </a:r>
                  <a:endParaRPr lang="th-TH" sz="16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1733711" y="4468905"/>
                  <a:ext cx="419407" cy="2065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40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,000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grpSp>
              <p:nvGrpSpPr>
                <p:cNvPr id="8" name="Group 75"/>
                <p:cNvGrpSpPr/>
                <p:nvPr/>
              </p:nvGrpSpPr>
              <p:grpSpPr>
                <a:xfrm>
                  <a:off x="2169845" y="2481670"/>
                  <a:ext cx="3429024" cy="2571768"/>
                  <a:chOff x="2571736" y="2714620"/>
                  <a:chExt cx="3429024" cy="2571768"/>
                </a:xfrm>
              </p:grpSpPr>
              <p:cxnSp>
                <p:nvCxnSpPr>
                  <p:cNvPr id="16" name="Straight Connector 15"/>
                  <p:cNvCxnSpPr/>
                  <p:nvPr/>
                </p:nvCxnSpPr>
                <p:spPr>
                  <a:xfrm rot="5400000">
                    <a:off x="1286646" y="3999710"/>
                    <a:ext cx="2570974" cy="794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85000"/>
                        <a:lumOff val="1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2571736" y="5284800"/>
                    <a:ext cx="3429024" cy="1588"/>
                  </a:xfrm>
                  <a:prstGeom prst="line">
                    <a:avLst/>
                  </a:prstGeom>
                  <a:ln w="19050">
                    <a:solidFill>
                      <a:schemeClr val="tx1">
                        <a:lumMod val="85000"/>
                        <a:lumOff val="1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/>
                  <p:cNvCxnSpPr/>
                  <p:nvPr/>
                </p:nvCxnSpPr>
                <p:spPr>
                  <a:xfrm>
                    <a:off x="2571736" y="4856172"/>
                    <a:ext cx="3429024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>
                    <a:off x="2571736" y="4427544"/>
                    <a:ext cx="3429024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2571736" y="3571876"/>
                    <a:ext cx="3429024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>
                    <a:off x="2571736" y="4000504"/>
                    <a:ext cx="3429024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/>
                  <p:nvPr/>
                </p:nvCxnSpPr>
                <p:spPr>
                  <a:xfrm>
                    <a:off x="2571736" y="3143248"/>
                    <a:ext cx="3429024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/>
                  <p:cNvCxnSpPr/>
                  <p:nvPr/>
                </p:nvCxnSpPr>
                <p:spPr>
                  <a:xfrm rot="5400000" flipH="1" flipV="1">
                    <a:off x="2329890" y="3999710"/>
                    <a:ext cx="2571768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 rot="5400000" flipH="1" flipV="1">
                    <a:off x="3330022" y="3999710"/>
                    <a:ext cx="2571768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" name="TextBox 8"/>
                <p:cNvSpPr txBox="1"/>
                <p:nvPr/>
              </p:nvSpPr>
              <p:spPr>
                <a:xfrm>
                  <a:off x="1679676" y="3653847"/>
                  <a:ext cx="461315" cy="2065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120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,000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679676" y="2790846"/>
                  <a:ext cx="461315" cy="2065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200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,000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733711" y="4133293"/>
                  <a:ext cx="409397" cy="2065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80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,000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679676" y="3270292"/>
                  <a:ext cx="461315" cy="2065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160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,000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2542282" y="5072074"/>
                  <a:ext cx="326181" cy="2118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2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3053080" y="5072074"/>
                  <a:ext cx="355741" cy="2118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4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3553146" y="5072074"/>
                  <a:ext cx="341997" cy="2065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6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4042480" y="5072074"/>
                  <a:ext cx="338985" cy="2118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8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512994" y="5072074"/>
                  <a:ext cx="354793" cy="2118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1,0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5013060" y="5072074"/>
                  <a:ext cx="341049" cy="2118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ngsana New" pitchFamily="18" charset="-34"/>
                      <a:cs typeface="Angsana New" pitchFamily="18" charset="-34"/>
                    </a:rPr>
                    <a:t>1,2</a:t>
                  </a:r>
                  <a:r>
                    <a:rPr lang="th-TH" sz="1400" dirty="0" smtClean="0">
                      <a:latin typeface="Angsana New" pitchFamily="18" charset="-34"/>
                      <a:cs typeface="Angsana New" pitchFamily="18" charset="-34"/>
                    </a:rPr>
                    <a:t>00</a:t>
                  </a:r>
                  <a:endParaRPr lang="th-TH" sz="1400" dirty="0">
                    <a:latin typeface="Angsana New" pitchFamily="18" charset="-34"/>
                    <a:cs typeface="Angsana New" pitchFamily="18" charset="-34"/>
                  </a:endParaRPr>
                </a:p>
              </p:txBody>
            </p:sp>
          </p:grpSp>
        </p:grpSp>
      </p:grpSp>
      <p:sp>
        <p:nvSpPr>
          <p:cNvPr id="38" name="5-Point Star 37"/>
          <p:cNvSpPr/>
          <p:nvPr/>
        </p:nvSpPr>
        <p:spPr>
          <a:xfrm>
            <a:off x="4794252" y="2826065"/>
            <a:ext cx="115888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5-Point Star 38"/>
          <p:cNvSpPr/>
          <p:nvPr/>
        </p:nvSpPr>
        <p:spPr>
          <a:xfrm>
            <a:off x="4786314" y="3031329"/>
            <a:ext cx="115888" cy="117157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1" name="Straight Connector 40"/>
          <p:cNvCxnSpPr/>
          <p:nvPr/>
        </p:nvCxnSpPr>
        <p:spPr>
          <a:xfrm>
            <a:off x="2143108" y="5000636"/>
            <a:ext cx="4714908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Brace 41"/>
          <p:cNvSpPr/>
          <p:nvPr/>
        </p:nvSpPr>
        <p:spPr>
          <a:xfrm>
            <a:off x="6929454" y="5072074"/>
            <a:ext cx="142876" cy="1000132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4" name="TextBox 43"/>
          <p:cNvSpPr txBox="1"/>
          <p:nvPr/>
        </p:nvSpPr>
        <p:spPr>
          <a:xfrm>
            <a:off x="7143768" y="5357826"/>
            <a:ext cx="146867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th-TH" sz="1600" dirty="0" smtClean="0">
                <a:solidFill>
                  <a:srgbClr val="00B050"/>
                </a:solidFill>
                <a:latin typeface="Angsana New" pitchFamily="18" charset="-34"/>
                <a:cs typeface="Angsana New" pitchFamily="18" charset="-34"/>
              </a:rPr>
              <a:t>ต้นทุนคงที่ </a:t>
            </a:r>
            <a:r>
              <a:rPr lang="en-US" sz="1600" dirty="0" smtClean="0">
                <a:solidFill>
                  <a:srgbClr val="00B050"/>
                </a:solidFill>
                <a:latin typeface="Angsana New" pitchFamily="18" charset="-34"/>
                <a:cs typeface="Angsana New" pitchFamily="18" charset="-34"/>
              </a:rPr>
              <a:t>70,000 </a:t>
            </a:r>
            <a:r>
              <a:rPr lang="th-TH" sz="1600" dirty="0" smtClean="0">
                <a:solidFill>
                  <a:srgbClr val="00B050"/>
                </a:solidFill>
                <a:latin typeface="Angsana New" pitchFamily="18" charset="-34"/>
                <a:cs typeface="Angsana New" pitchFamily="18" charset="-34"/>
              </a:rPr>
              <a:t>บาท</a:t>
            </a:r>
            <a:endParaRPr lang="th-TH" sz="1600" dirty="0">
              <a:solidFill>
                <a:srgbClr val="00B050"/>
              </a:solidFill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5400000" flipH="1" flipV="1">
            <a:off x="3279927" y="4506761"/>
            <a:ext cx="3155653" cy="1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143108" y="2895596"/>
            <a:ext cx="2714644" cy="1588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143108" y="3087050"/>
            <a:ext cx="2714644" cy="1588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1893075" y="2536025"/>
            <a:ext cx="3786214" cy="3286148"/>
          </a:xfrm>
          <a:prstGeom prst="line">
            <a:avLst/>
          </a:prstGeom>
          <a:ln w="12700">
            <a:solidFill>
              <a:srgbClr val="CC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2143108" y="2500306"/>
            <a:ext cx="3571900" cy="250033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431999" y="2845354"/>
            <a:ext cx="997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>
                <a:solidFill>
                  <a:srgbClr val="0000FF"/>
                </a:solidFill>
              </a:rPr>
              <a:t>เส้นต้นทุนรวม</a:t>
            </a:r>
            <a:endParaRPr lang="th-TH" sz="1600" dirty="0">
              <a:solidFill>
                <a:srgbClr val="0000FF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439673" y="2214554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>
                <a:solidFill>
                  <a:srgbClr val="CC00FF"/>
                </a:solidFill>
              </a:rPr>
              <a:t>เส้นยอดขาย</a:t>
            </a:r>
            <a:endParaRPr lang="th-TH" sz="1600" dirty="0">
              <a:solidFill>
                <a:srgbClr val="CC00FF"/>
              </a:solidFill>
            </a:endParaRPr>
          </a:p>
        </p:txBody>
      </p:sp>
      <p:sp>
        <p:nvSpPr>
          <p:cNvPr id="73" name="5-Point Star 72"/>
          <p:cNvSpPr/>
          <p:nvPr/>
        </p:nvSpPr>
        <p:spPr>
          <a:xfrm>
            <a:off x="4471982" y="3290886"/>
            <a:ext cx="71438" cy="71438"/>
          </a:xfrm>
          <a:prstGeom prst="star5">
            <a:avLst/>
          </a:prstGeom>
          <a:solidFill>
            <a:srgbClr val="FF66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75" name="Straight Connector 74"/>
          <p:cNvCxnSpPr/>
          <p:nvPr/>
        </p:nvCxnSpPr>
        <p:spPr>
          <a:xfrm rot="16200000" flipH="1">
            <a:off x="3162290" y="4714884"/>
            <a:ext cx="2714646" cy="2"/>
          </a:xfrm>
          <a:prstGeom prst="line">
            <a:avLst/>
          </a:prstGeom>
          <a:ln w="19050">
            <a:solidFill>
              <a:srgbClr val="FF66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143108" y="3317874"/>
            <a:ext cx="2357454" cy="1588"/>
          </a:xfrm>
          <a:prstGeom prst="line">
            <a:avLst/>
          </a:prstGeom>
          <a:ln w="19050">
            <a:solidFill>
              <a:srgbClr val="FF66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571604" y="2906909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  <a:latin typeface="Angsana New" pitchFamily="18" charset="-34"/>
                <a:cs typeface="Angsana New" pitchFamily="18" charset="-34"/>
              </a:rPr>
              <a:t>190</a:t>
            </a:r>
            <a:r>
              <a:rPr lang="th-TH" sz="1400" dirty="0" smtClean="0">
                <a:solidFill>
                  <a:srgbClr val="00B0F0"/>
                </a:solidFill>
                <a:latin typeface="Angsana New" pitchFamily="18" charset="-34"/>
                <a:cs typeface="Angsana New" pitchFamily="18" charset="-34"/>
              </a:rPr>
              <a:t>,000</a:t>
            </a:r>
            <a:endParaRPr lang="th-TH" sz="1400" dirty="0">
              <a:solidFill>
                <a:srgbClr val="00B0F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571604" y="3167261"/>
            <a:ext cx="569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6600"/>
                </a:solidFill>
                <a:latin typeface="Angsana New" pitchFamily="18" charset="-34"/>
                <a:cs typeface="Angsana New" pitchFamily="18" charset="-34"/>
              </a:rPr>
              <a:t>175</a:t>
            </a:r>
            <a:r>
              <a:rPr lang="th-TH" sz="1400" dirty="0" smtClean="0">
                <a:solidFill>
                  <a:srgbClr val="FF6600"/>
                </a:solidFill>
                <a:latin typeface="Angsana New" pitchFamily="18" charset="-34"/>
                <a:cs typeface="Angsana New" pitchFamily="18" charset="-34"/>
              </a:rPr>
              <a:t>,000</a:t>
            </a:r>
            <a:endParaRPr lang="th-TH" sz="1400" dirty="0">
              <a:solidFill>
                <a:srgbClr val="FF66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357686" y="6072206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6600"/>
                </a:solidFill>
                <a:latin typeface="Angsana New" pitchFamily="18" charset="-34"/>
                <a:cs typeface="Angsana New" pitchFamily="18" charset="-34"/>
              </a:rPr>
              <a:t>7</a:t>
            </a:r>
            <a:r>
              <a:rPr lang="th-TH" sz="1400" dirty="0" smtClean="0">
                <a:solidFill>
                  <a:srgbClr val="FF6600"/>
                </a:solidFill>
                <a:latin typeface="Angsana New" pitchFamily="18" charset="-34"/>
                <a:cs typeface="Angsana New" pitchFamily="18" charset="-34"/>
              </a:rPr>
              <a:t>00</a:t>
            </a:r>
            <a:endParaRPr lang="th-TH" sz="1400" dirty="0">
              <a:solidFill>
                <a:srgbClr val="FF66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4" name="TextBox 83"/>
          <p:cNvSpPr txBox="1"/>
          <p:nvPr/>
        </p:nvSpPr>
        <p:spPr>
          <a:xfrm rot="18810279">
            <a:off x="2421777" y="4657180"/>
            <a:ext cx="893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พื้นที่ส่วนขาดทุน</a:t>
            </a:r>
            <a:endParaRPr lang="th-TH" sz="1200" dirty="0"/>
          </a:p>
        </p:txBody>
      </p:sp>
      <p:sp>
        <p:nvSpPr>
          <p:cNvPr id="85" name="TextBox 84"/>
          <p:cNvSpPr txBox="1"/>
          <p:nvPr/>
        </p:nvSpPr>
        <p:spPr>
          <a:xfrm rot="19409472">
            <a:off x="5055225" y="2411970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/>
              <a:t>พื้นที่ส่วนกำไร</a:t>
            </a:r>
            <a:endParaRPr lang="th-TH" sz="1200" dirty="0"/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443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2" grpId="0" animBg="1"/>
      <p:bldP spid="44" grpId="0"/>
      <p:bldP spid="71" grpId="0"/>
      <p:bldP spid="72" grpId="0"/>
      <p:bldP spid="73" grpId="0" animBg="1"/>
      <p:bldP spid="81" grpId="0"/>
      <p:bldP spid="82" grpId="0"/>
      <p:bldP spid="83" grpId="0"/>
      <p:bldP spid="84" grpId="0"/>
      <p:bldP spid="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Autofit/>
          </a:bodyPr>
          <a:lstStyle/>
          <a:p>
            <a:r>
              <a:rPr lang="th-TH" sz="36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การวิเคราะห์เป้าหมายของกำไรที่ต้องการ </a:t>
            </a:r>
            <a:r>
              <a:rPr lang="en-US" sz="36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/>
            </a:r>
            <a:br>
              <a:rPr lang="en-US" sz="36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</a:br>
            <a:r>
              <a:rPr lang="en-US" sz="36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(Target Profit Analysis)</a:t>
            </a:r>
            <a:endParaRPr lang="th-TH" sz="3600" dirty="0">
              <a:solidFill>
                <a:srgbClr val="0070C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58204" cy="4322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1. ไม่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คำนึงถึงผลกระทบทางด้านภาษี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(กำไรก่อนภาษี)</a:t>
            </a:r>
          </a:p>
          <a:p>
            <a:pPr>
              <a:buNone/>
            </a:pPr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      – 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จากสมการแนวคิดกำไรส่วนเกิน</a:t>
            </a:r>
          </a:p>
          <a:p>
            <a:pPr>
              <a:buNone/>
            </a:pPr>
            <a:endParaRPr lang="th-TH" sz="1600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	ยอดขาย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	=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ต้นทุนผันแปร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+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ต้นทุนคงที่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+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กำไรก่อนภาษี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	S	= VC + FC + EBT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	PX	= VX + FC + EBT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	PX – VX	= FC + EBT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X	= </a:t>
            </a:r>
            <a:r>
              <a:rPr lang="en-US" u="sng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FC + EBT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	     (P – V)</a:t>
            </a:r>
            <a:endParaRPr lang="th-TH" dirty="0">
              <a:solidFill>
                <a:srgbClr val="00B05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382000" cy="571504"/>
          </a:xfrm>
        </p:spPr>
        <p:txBody>
          <a:bodyPr>
            <a:normAutofit/>
          </a:bodyPr>
          <a:lstStyle/>
          <a:p>
            <a:pPr algn="ctr"/>
            <a:r>
              <a:rPr lang="th-TH" sz="2800" dirty="0" smtClean="0">
                <a:solidFill>
                  <a:srgbClr val="00B0F0"/>
                </a:solidFill>
                <a:latin typeface="Cordia New" pitchFamily="34" charset="-34"/>
                <a:cs typeface="Cordia New" pitchFamily="34" charset="-34"/>
              </a:rPr>
              <a:t>ตัวอย่างการวิเคราะห์เป้าหมายของกำไรที่ต้องการ โดยไม่คำนึงผลกระทบทางด้านภาษี</a:t>
            </a:r>
            <a:endParaRPr lang="th-TH" sz="2800" dirty="0">
              <a:solidFill>
                <a:srgbClr val="00B0F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402560" y="1785926"/>
            <a:ext cx="4041648" cy="916244"/>
          </a:xfrm>
        </p:spPr>
        <p:txBody>
          <a:bodyPr/>
          <a:lstStyle/>
          <a:p>
            <a:pPr algn="ctr"/>
            <a:r>
              <a:rPr lang="th-TH" dirty="0" smtClean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กรณีกำหนดกำไรเป็นจำนวนเงินที่แน่นอน</a:t>
            </a:r>
          </a:p>
          <a:p>
            <a:pPr algn="ctr"/>
            <a:r>
              <a:rPr lang="th-TH" dirty="0" smtClean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ต้องการกำไรก่อนภาษี </a:t>
            </a:r>
            <a:r>
              <a:rPr lang="en-US" dirty="0" smtClean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20,000 </a:t>
            </a:r>
            <a:r>
              <a:rPr lang="th-TH" dirty="0" smtClean="0">
                <a:solidFill>
                  <a:srgbClr val="0000FF"/>
                </a:solidFill>
                <a:latin typeface="Cordia New" pitchFamily="34" charset="-34"/>
                <a:cs typeface="Cordia New" pitchFamily="34" charset="-34"/>
              </a:rPr>
              <a:t>บาท</a:t>
            </a:r>
            <a:endParaRPr lang="th-TH" dirty="0">
              <a:solidFill>
                <a:srgbClr val="0000FF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402560" y="2708519"/>
            <a:ext cx="4041648" cy="3886200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  <a:tabLst>
                <a:tab pos="711200" algn="l"/>
                <a:tab pos="1262063" algn="l"/>
              </a:tabLst>
            </a:pPr>
            <a:r>
              <a:rPr lang="en-US" dirty="0" smtClean="0">
                <a:latin typeface="CordiaUPC" pitchFamily="34" charset="-34"/>
                <a:cs typeface="CordiaUPC" pitchFamily="34" charset="-34"/>
              </a:rPr>
              <a:t> 		</a:t>
            </a:r>
          </a:p>
          <a:p>
            <a:pPr>
              <a:buNone/>
              <a:tabLst>
                <a:tab pos="711200" algn="l"/>
                <a:tab pos="1262063" algn="l"/>
              </a:tabLst>
            </a:pPr>
            <a:r>
              <a:rPr lang="en-US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		X	= </a:t>
            </a:r>
            <a:r>
              <a:rPr lang="en-US" u="sng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FC + EBT</a:t>
            </a:r>
          </a:p>
          <a:p>
            <a:pPr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		     (P – V)</a:t>
            </a:r>
          </a:p>
          <a:p>
            <a:pPr>
              <a:buNone/>
              <a:tabLst>
                <a:tab pos="1262063" algn="l"/>
              </a:tabLst>
            </a:pPr>
            <a:endParaRPr lang="en-US" dirty="0" smtClean="0">
              <a:solidFill>
                <a:srgbClr val="00B050"/>
              </a:solidFill>
              <a:latin typeface="CordiaUPC" pitchFamily="34" charset="-34"/>
              <a:cs typeface="CordiaUPC" pitchFamily="34" charset="-34"/>
            </a:endParaRPr>
          </a:p>
          <a:p>
            <a:pPr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		= </a:t>
            </a:r>
            <a:r>
              <a:rPr lang="en-US" u="sng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70,000 + 20,000</a:t>
            </a:r>
          </a:p>
          <a:p>
            <a:pPr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		        (250-150)</a:t>
            </a:r>
          </a:p>
          <a:p>
            <a:pPr>
              <a:buNone/>
              <a:tabLst>
                <a:tab pos="1262063" algn="l"/>
              </a:tabLst>
            </a:pPr>
            <a:endParaRPr lang="en-US" dirty="0" smtClean="0">
              <a:solidFill>
                <a:srgbClr val="00B050"/>
              </a:solidFill>
              <a:latin typeface="CordiaUPC" pitchFamily="34" charset="-34"/>
              <a:cs typeface="CordiaUPC" pitchFamily="34" charset="-34"/>
            </a:endParaRPr>
          </a:p>
          <a:p>
            <a:pPr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		= </a:t>
            </a:r>
            <a:r>
              <a:rPr lang="en-US" u="sng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90,000 </a:t>
            </a:r>
            <a:r>
              <a:rPr lang="en-US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		          	      100</a:t>
            </a:r>
          </a:p>
          <a:p>
            <a:pPr>
              <a:buNone/>
              <a:tabLst>
                <a:tab pos="1262063" algn="l"/>
              </a:tabLst>
            </a:pPr>
            <a:endParaRPr lang="en-US" dirty="0" smtClean="0">
              <a:solidFill>
                <a:srgbClr val="00B050"/>
              </a:solidFill>
              <a:latin typeface="CordiaUPC" pitchFamily="34" charset="-34"/>
              <a:cs typeface="CordiaUPC" pitchFamily="34" charset="-34"/>
            </a:endParaRPr>
          </a:p>
          <a:p>
            <a:pPr>
              <a:buNone/>
              <a:tabLst>
                <a:tab pos="1262063" algn="l"/>
              </a:tabLst>
            </a:pPr>
            <a:r>
              <a:rPr lang="en-US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		</a:t>
            </a:r>
            <a:r>
              <a:rPr lang="en-US" b="1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= 900 </a:t>
            </a:r>
            <a:r>
              <a:rPr lang="th-TH" b="1" dirty="0" smtClean="0">
                <a:solidFill>
                  <a:srgbClr val="00B050"/>
                </a:solidFill>
                <a:latin typeface="CordiaUPC" pitchFamily="34" charset="-34"/>
                <a:cs typeface="CordiaUPC" pitchFamily="34" charset="-34"/>
              </a:rPr>
              <a:t>หน่วย</a:t>
            </a:r>
            <a:endParaRPr lang="th-TH" b="1" dirty="0">
              <a:latin typeface="CordiaUPC" pitchFamily="34" charset="-34"/>
              <a:cs typeface="CordiaUPC" pitchFamily="34" charset="-34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8596" y="1214422"/>
            <a:ext cx="8382000" cy="571504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ขายสินค้าราคาหน่วยละ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250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บาท</a:t>
            </a:r>
            <a:r>
              <a:rPr kumimoji="0" lang="th-TH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 ต้นทุนผันแปรหน่วยละ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150 </a:t>
            </a:r>
            <a:r>
              <a:rPr kumimoji="0" lang="th-TH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บาท ต้นทุนคงที่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70,000 </a:t>
            </a:r>
            <a:r>
              <a:rPr kumimoji="0" lang="th-TH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rdia New" pitchFamily="34" charset="-34"/>
                <a:ea typeface="+mj-ea"/>
                <a:cs typeface="Cordia New" pitchFamily="34" charset="-34"/>
              </a:rPr>
              <a:t>บาท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rdia New" pitchFamily="34" charset="-34"/>
              <a:ea typeface="+mj-ea"/>
              <a:cs typeface="Cordia New" pitchFamily="34" charset="-34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r>
              <a:rPr lang="th-TH" sz="32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การวิเคราะห์เป้าหมายของกำไรที่ต้องการ </a:t>
            </a:r>
            <a:r>
              <a:rPr lang="en-US" sz="3200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(Target Profit Analysis)</a:t>
            </a:r>
            <a:endParaRPr lang="th-TH" sz="3200" dirty="0">
              <a:solidFill>
                <a:srgbClr val="0070C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58204" cy="54292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 smtClean="0">
                <a:latin typeface="Cordia New" pitchFamily="34" charset="-34"/>
                <a:cs typeface="Cordia New" pitchFamily="34" charset="-34"/>
              </a:rPr>
              <a:t>2. </a:t>
            </a:r>
            <a:r>
              <a:rPr lang="th-TH" sz="2600" b="1" dirty="0" smtClean="0">
                <a:latin typeface="Cordia New" pitchFamily="34" charset="-34"/>
                <a:cs typeface="Cordia New" pitchFamily="34" charset="-34"/>
              </a:rPr>
              <a:t>คำนึงถึงผลกระทบทางด้านภาษี 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แบ่งได้ </a:t>
            </a:r>
            <a:r>
              <a:rPr lang="en-US" sz="2600" dirty="0" smtClean="0">
                <a:latin typeface="Cordia New" pitchFamily="34" charset="-34"/>
                <a:cs typeface="Cordia New" pitchFamily="34" charset="-34"/>
              </a:rPr>
              <a:t>2 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กรณี</a:t>
            </a:r>
          </a:p>
          <a:p>
            <a:pPr>
              <a:buNone/>
            </a:pP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sz="2600" dirty="0" smtClean="0">
                <a:latin typeface="Cordia New" pitchFamily="34" charset="-34"/>
                <a:cs typeface="Cordia New" pitchFamily="34" charset="-34"/>
              </a:rPr>
              <a:t>2.1 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กรณีกำหนดกำไรเป็นจำนวนเงินที่แน่นอน </a:t>
            </a:r>
            <a:endParaRPr lang="en-US" sz="2600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	ยอดขาย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	=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ต้นทุนผันแปร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+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ต้นทุนคงที่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+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กำไรสุทธิหลังภาษี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sz="1800" dirty="0" smtClean="0">
                <a:latin typeface="Cordia New" pitchFamily="34" charset="-34"/>
                <a:cs typeface="Cordia New" pitchFamily="34" charset="-34"/>
              </a:rPr>
              <a:t>		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S	= VC + FC +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		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endParaRPr lang="en-US" sz="2400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		PX	= VX + FC +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endParaRPr lang="en-US" sz="2400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873375" algn="r"/>
                <a:tab pos="3222625" algn="l"/>
              </a:tabLst>
            </a:pPr>
            <a:endParaRPr lang="en-US" sz="2400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		PX – VX	= FC +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endParaRPr lang="en-US" sz="2400" dirty="0" smtClean="0">
              <a:solidFill>
                <a:srgbClr val="00B05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873375" algn="r"/>
                <a:tab pos="3222625" algn="l"/>
              </a:tabLst>
            </a:pPr>
            <a:endParaRPr lang="en-US" sz="2400" dirty="0" smtClean="0">
              <a:solidFill>
                <a:srgbClr val="00B05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873375" algn="r"/>
                <a:tab pos="3222625" algn="l"/>
              </a:tabLst>
            </a:pPr>
            <a:endParaRPr lang="en-US" sz="2400" dirty="0" smtClean="0">
              <a:solidFill>
                <a:srgbClr val="00B050"/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sz="2400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X	= </a:t>
            </a:r>
            <a:r>
              <a:rPr lang="en-US" sz="2400" u="sng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FC +	</a:t>
            </a:r>
          </a:p>
          <a:p>
            <a:pPr>
              <a:buNone/>
              <a:tabLst>
                <a:tab pos="2873375" algn="r"/>
                <a:tab pos="3222625" algn="l"/>
              </a:tabLst>
            </a:pPr>
            <a:r>
              <a:rPr lang="en-US" sz="2400" dirty="0" smtClean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rPr>
              <a:t>			     (P – V)</a:t>
            </a:r>
            <a:endParaRPr lang="th-TH" sz="2400" dirty="0">
              <a:solidFill>
                <a:srgbClr val="00B050"/>
              </a:solidFill>
              <a:latin typeface="Cordia New" pitchFamily="34" charset="-34"/>
              <a:cs typeface="Cordia New" pitchFamily="34" charset="-34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929190" y="2500306"/>
            <a:ext cx="785818" cy="642942"/>
            <a:chOff x="9072594" y="2571744"/>
            <a:chExt cx="1071570" cy="928694"/>
          </a:xfrm>
        </p:grpSpPr>
        <p:sp>
          <p:nvSpPr>
            <p:cNvPr id="5" name="Double Bracket 4"/>
            <p:cNvSpPr/>
            <p:nvPr/>
          </p:nvSpPr>
          <p:spPr>
            <a:xfrm>
              <a:off x="9072594" y="2571744"/>
              <a:ext cx="1071570" cy="928694"/>
            </a:xfrm>
            <a:prstGeom prst="bracketPair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Cordia New" pitchFamily="34" charset="-34"/>
                  <a:cs typeface="Cordia New" pitchFamily="34" charset="-34"/>
                </a:rPr>
                <a:t> NI</a:t>
              </a:r>
              <a:r>
                <a:rPr lang="en-US" sz="2400" u="sng" dirty="0" smtClean="0">
                  <a:latin typeface="Cordia New" pitchFamily="34" charset="-34"/>
                  <a:cs typeface="Cordia New" pitchFamily="34" charset="-34"/>
                </a:rPr>
                <a:t>    </a:t>
              </a:r>
            </a:p>
            <a:p>
              <a:pPr algn="ctr"/>
              <a:r>
                <a:rPr lang="en-US" sz="2400" dirty="0" smtClean="0">
                  <a:latin typeface="Cordia New" pitchFamily="34" charset="-34"/>
                  <a:cs typeface="Cordia New" pitchFamily="34" charset="-34"/>
                </a:rPr>
                <a:t>1 - T</a:t>
              </a:r>
              <a:endParaRPr lang="th-TH" sz="2400" dirty="0">
                <a:latin typeface="Cordia New" pitchFamily="34" charset="-34"/>
                <a:cs typeface="Cordia New" pitchFamily="34" charset="-34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9269378" y="3000372"/>
              <a:ext cx="6429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929190" y="3429000"/>
            <a:ext cx="785818" cy="642942"/>
            <a:chOff x="9072594" y="2571744"/>
            <a:chExt cx="1071570" cy="928694"/>
          </a:xfrm>
        </p:grpSpPr>
        <p:sp>
          <p:nvSpPr>
            <p:cNvPr id="14" name="Double Bracket 13"/>
            <p:cNvSpPr/>
            <p:nvPr/>
          </p:nvSpPr>
          <p:spPr>
            <a:xfrm>
              <a:off x="9072594" y="2571744"/>
              <a:ext cx="1071570" cy="928694"/>
            </a:xfrm>
            <a:prstGeom prst="bracketPair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Cordia New" pitchFamily="34" charset="-34"/>
                  <a:cs typeface="Cordia New" pitchFamily="34" charset="-34"/>
                </a:rPr>
                <a:t> NI</a:t>
              </a:r>
              <a:r>
                <a:rPr lang="en-US" sz="2400" u="sng" dirty="0" smtClean="0">
                  <a:latin typeface="Cordia New" pitchFamily="34" charset="-34"/>
                  <a:cs typeface="Cordia New" pitchFamily="34" charset="-34"/>
                </a:rPr>
                <a:t>    </a:t>
              </a:r>
            </a:p>
            <a:p>
              <a:pPr algn="ctr"/>
              <a:r>
                <a:rPr lang="en-US" sz="2400" dirty="0" smtClean="0">
                  <a:latin typeface="Cordia New" pitchFamily="34" charset="-34"/>
                  <a:cs typeface="Cordia New" pitchFamily="34" charset="-34"/>
                </a:rPr>
                <a:t>1 - T</a:t>
              </a:r>
              <a:endParaRPr lang="th-TH" sz="2400" dirty="0">
                <a:latin typeface="Cordia New" pitchFamily="34" charset="-34"/>
                <a:cs typeface="Cordia New" pitchFamily="34" charset="-34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9269378" y="3000372"/>
              <a:ext cx="6429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429124" y="4357694"/>
            <a:ext cx="785818" cy="642942"/>
            <a:chOff x="9072594" y="2571744"/>
            <a:chExt cx="1071570" cy="928694"/>
          </a:xfrm>
        </p:grpSpPr>
        <p:sp>
          <p:nvSpPr>
            <p:cNvPr id="17" name="Double Bracket 16"/>
            <p:cNvSpPr/>
            <p:nvPr/>
          </p:nvSpPr>
          <p:spPr>
            <a:xfrm>
              <a:off x="9072594" y="2571744"/>
              <a:ext cx="1071570" cy="928694"/>
            </a:xfrm>
            <a:prstGeom prst="bracketPair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Cordia New" pitchFamily="34" charset="-34"/>
                  <a:cs typeface="Cordia New" pitchFamily="34" charset="-34"/>
                </a:rPr>
                <a:t> NI</a:t>
              </a:r>
              <a:r>
                <a:rPr lang="en-US" sz="2400" u="sng" dirty="0" smtClean="0">
                  <a:latin typeface="Cordia New" pitchFamily="34" charset="-34"/>
                  <a:cs typeface="Cordia New" pitchFamily="34" charset="-34"/>
                </a:rPr>
                <a:t>    </a:t>
              </a:r>
            </a:p>
            <a:p>
              <a:pPr algn="ctr"/>
              <a:r>
                <a:rPr lang="en-US" sz="2400" dirty="0" smtClean="0">
                  <a:latin typeface="Cordia New" pitchFamily="34" charset="-34"/>
                  <a:cs typeface="Cordia New" pitchFamily="34" charset="-34"/>
                </a:rPr>
                <a:t>1 - T</a:t>
              </a:r>
              <a:endParaRPr lang="th-TH" sz="2400" dirty="0">
                <a:latin typeface="Cordia New" pitchFamily="34" charset="-34"/>
                <a:cs typeface="Cordia New" pitchFamily="34" charset="-34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9269378" y="3000372"/>
              <a:ext cx="6429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429124" y="5286388"/>
            <a:ext cx="785818" cy="642942"/>
            <a:chOff x="9072594" y="2571744"/>
            <a:chExt cx="1071570" cy="928694"/>
          </a:xfrm>
        </p:grpSpPr>
        <p:sp>
          <p:nvSpPr>
            <p:cNvPr id="20" name="Double Bracket 19"/>
            <p:cNvSpPr/>
            <p:nvPr/>
          </p:nvSpPr>
          <p:spPr>
            <a:xfrm>
              <a:off x="9072594" y="2571744"/>
              <a:ext cx="1071570" cy="928694"/>
            </a:xfrm>
            <a:prstGeom prst="bracketPair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B050"/>
                  </a:solidFill>
                  <a:latin typeface="Cordia New" pitchFamily="34" charset="-34"/>
                  <a:cs typeface="Cordia New" pitchFamily="34" charset="-34"/>
                </a:rPr>
                <a:t> NI</a:t>
              </a:r>
              <a:r>
                <a:rPr lang="en-US" sz="2400" u="sng" dirty="0" smtClean="0">
                  <a:solidFill>
                    <a:srgbClr val="00B050"/>
                  </a:solidFill>
                  <a:latin typeface="Cordia New" pitchFamily="34" charset="-34"/>
                  <a:cs typeface="Cordia New" pitchFamily="34" charset="-34"/>
                </a:rPr>
                <a:t>    </a:t>
              </a:r>
            </a:p>
            <a:p>
              <a:pPr algn="ctr"/>
              <a:r>
                <a:rPr lang="en-US" sz="2400" dirty="0" smtClean="0">
                  <a:solidFill>
                    <a:srgbClr val="00B050"/>
                  </a:solidFill>
                  <a:latin typeface="Cordia New" pitchFamily="34" charset="-34"/>
                  <a:cs typeface="Cordia New" pitchFamily="34" charset="-34"/>
                </a:rPr>
                <a:t>1 - T</a:t>
              </a:r>
              <a:endParaRPr lang="th-TH" sz="2400" dirty="0">
                <a:solidFill>
                  <a:srgbClr val="00B050"/>
                </a:solidFill>
                <a:latin typeface="Cordia New" pitchFamily="34" charset="-34"/>
                <a:cs typeface="Cordia New" pitchFamily="34" charset="-34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9269378" y="3000372"/>
              <a:ext cx="642942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DF8F-BC5C-4C0C-B5D5-7D81D47650CF}" type="slidenum">
              <a:rPr lang="th-TH" smtClean="0"/>
              <a:pPr/>
              <a:t>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733</TotalTime>
  <Words>620</Words>
  <Application>Microsoft Office PowerPoint</Application>
  <PresentationFormat>On-screen Show (4:3)</PresentationFormat>
  <Paragraphs>204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 การวิเคราะห์จุดคุ้มทุน</vt:lpstr>
      <vt:lpstr>การวิเคราะห์จุดคุ้มทุน (Break-even Point Analysis)</vt:lpstr>
      <vt:lpstr>PowerPoint Presentation</vt:lpstr>
      <vt:lpstr>การวิเคราะห์จุดคุ้มทุน (Break-even Point Analysis)</vt:lpstr>
      <vt:lpstr>ตัวอย่างการวิเคราะห์จุดคุ้มทุน</vt:lpstr>
      <vt:lpstr>2.การวิเคราะห์จุดคุ้มทุนโดยวิธีแผนภาพ</vt:lpstr>
      <vt:lpstr>การวิเคราะห์เป้าหมายของกำไรที่ต้องการ  (Target Profit Analysis)</vt:lpstr>
      <vt:lpstr>ตัวอย่างการวิเคราะห์เป้าหมายของกำไรที่ต้องการ โดยไม่คำนึงผลกระทบทางด้านภาษี</vt:lpstr>
      <vt:lpstr>การวิเคราะห์เป้าหมายของกำไรที่ต้องการ (Target Profit Analysis)</vt:lpstr>
      <vt:lpstr>ตัวอย่างการวิเคราะห์เป้าหมายของกำไรที่ต้องการ โดยคำนึงผลกระทบทางด้านภาษี</vt:lpstr>
      <vt:lpstr>การวิเคราะห์ส่วนผสมการขายและจุดคุ้มทุน</vt:lpstr>
      <vt:lpstr>นโยบายราคา</vt:lpstr>
      <vt:lpstr>จบการนำเสนอ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4 การวิเคราะห์ต้นทุน ปริมาณ และกำไร</dc:title>
  <dc:creator>Toon</dc:creator>
  <cp:lastModifiedBy>Kamonwan Sirichanchean</cp:lastModifiedBy>
  <cp:revision>167</cp:revision>
  <dcterms:created xsi:type="dcterms:W3CDTF">2012-10-08T07:49:23Z</dcterms:created>
  <dcterms:modified xsi:type="dcterms:W3CDTF">2013-02-09T16:55:26Z</dcterms:modified>
</cp:coreProperties>
</file>